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1" r:id="rId2"/>
    <p:sldId id="260" r:id="rId3"/>
    <p:sldId id="267" r:id="rId4"/>
    <p:sldId id="332" r:id="rId5"/>
    <p:sldId id="333" r:id="rId6"/>
    <p:sldId id="334" r:id="rId7"/>
    <p:sldId id="337" r:id="rId8"/>
    <p:sldId id="329" r:id="rId9"/>
    <p:sldId id="338" r:id="rId10"/>
    <p:sldId id="318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B2"/>
    <a:srgbClr val="F3EDC7"/>
    <a:srgbClr val="FFFFFE"/>
    <a:srgbClr val="59A131"/>
    <a:srgbClr val="4A6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434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656" y="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09758-DF61-D840-8677-3DA9E407F7D1}" type="datetimeFigureOut">
              <a:rPr lang="fr-FR" smtClean="0"/>
              <a:pPr/>
              <a:t>13/09/2015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445D-9A1D-0145-8B64-CCE67772F3F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2825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6E546-57E6-4126-929D-502268EE1F1E}" type="datetimeFigureOut">
              <a:rPr lang="fr-FR" smtClean="0"/>
              <a:pPr/>
              <a:t>13/09/2015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99C8-0FDB-474A-9556-522FA91118C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1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 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99C8-0FDB-474A-9556-522FA91118CB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58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55974" y="3862387"/>
            <a:ext cx="6888026" cy="1368426"/>
          </a:xfrm>
          <a:solidFill>
            <a:schemeClr val="tx1"/>
          </a:solidFill>
        </p:spPr>
        <p:txBody>
          <a:bodyPr lIns="180000" tIns="108000" rIns="180000" bIns="93600" anchor="t" anchorCtr="0">
            <a:noAutofit/>
          </a:bodyPr>
          <a:lstStyle>
            <a:lvl1pPr algn="l">
              <a:defRPr sz="2800" b="0" i="0">
                <a:latin typeface="Frutiger LT Std 65 Bold"/>
                <a:cs typeface="Frutiger LT Std 65 Bold"/>
              </a:defRPr>
            </a:lvl1pPr>
          </a:lstStyle>
          <a:p>
            <a:r>
              <a:rPr lang="fr-FR" dirty="0" smtClean="0"/>
              <a:t>BOAD ET FINANCEMENT </a:t>
            </a:r>
            <a:br>
              <a:rPr lang="fr-FR" dirty="0" smtClean="0"/>
            </a:br>
            <a:r>
              <a:rPr lang="fr-FR" dirty="0" smtClean="0"/>
              <a:t>DU DÉVELOPPEMENT </a:t>
            </a:r>
            <a:br>
              <a:rPr lang="fr-FR" dirty="0" smtClean="0"/>
            </a:br>
            <a:r>
              <a:rPr lang="fr-FR" dirty="0" smtClean="0"/>
              <a:t>DANS LES PAYS DE L’UEMOA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99655" y="5290458"/>
            <a:ext cx="6183087" cy="341085"/>
          </a:xfrm>
        </p:spPr>
        <p:txBody>
          <a:bodyPr>
            <a:normAutofit/>
          </a:bodyPr>
          <a:lstStyle>
            <a:lvl1pPr marL="0" indent="0" algn="r">
              <a:buNone/>
              <a:defRPr sz="1800" b="0" i="0">
                <a:solidFill>
                  <a:schemeClr val="tx1"/>
                </a:solidFill>
                <a:latin typeface="Frutiger LT Std 65 Bold"/>
                <a:cs typeface="Frutiger LT Std 65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VISITE DE TRAVAIL DE LA BOAD AU JAPON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2700338" y="5631543"/>
            <a:ext cx="6181725" cy="460375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tx1"/>
                </a:solidFill>
                <a:latin typeface="Frutiger LT Std 45 Light"/>
                <a:cs typeface="Frutiger LT Std 45 Light"/>
              </a:defRPr>
            </a:lvl1pPr>
            <a:lvl2pPr marL="457200" indent="0">
              <a:buNone/>
              <a:defRPr sz="1400" b="0" i="0">
                <a:solidFill>
                  <a:srgbClr val="811428"/>
                </a:solidFill>
                <a:latin typeface="Frutiger LT Std 45 Light"/>
                <a:cs typeface="Frutiger LT Std 45 Light"/>
              </a:defRPr>
            </a:lvl2pPr>
            <a:lvl3pPr marL="914400" indent="0">
              <a:buNone/>
              <a:defRPr sz="1400" b="0" i="0">
                <a:solidFill>
                  <a:srgbClr val="811428"/>
                </a:solidFill>
                <a:latin typeface="Frutiger LT Std 45 Light"/>
                <a:cs typeface="Frutiger LT Std 45 Light"/>
              </a:defRPr>
            </a:lvl3pPr>
            <a:lvl4pPr marL="1371600" indent="0">
              <a:buNone/>
              <a:defRPr sz="1400" b="0" i="0">
                <a:solidFill>
                  <a:srgbClr val="811428"/>
                </a:solidFill>
                <a:latin typeface="Frutiger LT Std 45 Light"/>
                <a:cs typeface="Frutiger LT Std 45 Light"/>
              </a:defRPr>
            </a:lvl4pPr>
            <a:lvl5pPr marL="1828800" indent="0">
              <a:buNone/>
              <a:defRPr sz="1400" b="0" i="0">
                <a:solidFill>
                  <a:srgbClr val="811428"/>
                </a:solidFill>
                <a:latin typeface="Frutiger LT Std 45 Light"/>
                <a:cs typeface="Frutiger LT Std 45 Light"/>
              </a:defRPr>
            </a:lvl5pPr>
          </a:lstStyle>
          <a:p>
            <a:pPr lvl="0"/>
            <a:r>
              <a:rPr lang="fr-FR" dirty="0" smtClean="0"/>
              <a:t>Tokyo, 8-10 février 2010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0" y="3862387"/>
            <a:ext cx="693502" cy="1368426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08000" rIns="180000" bIns="9360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2"/>
                </a:solidFill>
                <a:latin typeface="Frutiger LT Std 65 Bold"/>
                <a:ea typeface="+mj-ea"/>
                <a:cs typeface="Frutiger LT Std 65 Bold"/>
              </a:defRPr>
            </a:lvl1pPr>
          </a:lstStyle>
          <a:p>
            <a:endParaRPr lang="fr-FR" dirty="0"/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785436" y="3862387"/>
            <a:ext cx="1370295" cy="1368426"/>
          </a:xfrm>
          <a:prstGeom prst="rect">
            <a:avLst/>
          </a:prstGeom>
          <a:solidFill>
            <a:schemeClr val="tx2"/>
          </a:solidFill>
        </p:spPr>
        <p:txBody>
          <a:bodyPr vert="horz" lIns="180000" tIns="108000" rIns="180000" bIns="9360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2"/>
                </a:solidFill>
                <a:latin typeface="Frutiger LT Std 65 Bold"/>
                <a:ea typeface="+mj-ea"/>
                <a:cs typeface="Frutiger LT Std 65 Bold"/>
              </a:defRPr>
            </a:lvl1pPr>
          </a:lstStyle>
          <a:p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785436" y="5332238"/>
            <a:ext cx="1370295" cy="1525762"/>
          </a:xfrm>
          <a:prstGeom prst="rect">
            <a:avLst/>
          </a:prstGeom>
          <a:solidFill>
            <a:schemeClr val="tx2"/>
          </a:solidFill>
        </p:spPr>
        <p:txBody>
          <a:bodyPr vert="horz" lIns="180000" tIns="108000" rIns="180000" bIns="9360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2"/>
                </a:solidFill>
                <a:latin typeface="Frutiger LT Std 65 Bold"/>
                <a:ea typeface="+mj-ea"/>
                <a:cs typeface="Frutiger LT Std 65 Bold"/>
              </a:defRPr>
            </a:lvl1pPr>
          </a:lstStyle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436" y="3601432"/>
            <a:ext cx="1370295" cy="1666575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785436" y="0"/>
            <a:ext cx="1370295" cy="3768553"/>
          </a:xfrm>
          <a:prstGeom prst="rect">
            <a:avLst/>
          </a:prstGeom>
          <a:solidFill>
            <a:schemeClr val="tx2"/>
          </a:solidFill>
        </p:spPr>
        <p:txBody>
          <a:bodyPr vert="horz" lIns="180000" tIns="108000" rIns="180000" bIns="9360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2"/>
                </a:solidFill>
                <a:latin typeface="Frutiger LT Std 65 Bold"/>
                <a:ea typeface="+mj-ea"/>
                <a:cs typeface="Frutiger LT Std 65 Bold"/>
              </a:defRPr>
            </a:lvl1pPr>
          </a:lstStyle>
          <a:p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785436" y="5248677"/>
            <a:ext cx="137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solidFill>
                  <a:schemeClr val="bg1"/>
                </a:solidFill>
                <a:latin typeface="Frutiger LT Std 75 Black"/>
                <a:cs typeface="Frutiger LT Std 75 Black"/>
              </a:rPr>
              <a:t>BOAD</a:t>
            </a:r>
            <a:endParaRPr lang="fr-FR" sz="2400" b="0" i="0" dirty="0">
              <a:solidFill>
                <a:schemeClr val="bg1"/>
              </a:solidFill>
              <a:latin typeface="Frutiger LT Std 75 Black"/>
              <a:cs typeface="Frutiger LT Std 75 Black"/>
            </a:endParaRPr>
          </a:p>
        </p:txBody>
      </p:sp>
      <p:pic>
        <p:nvPicPr>
          <p:cNvPr id="1027" name="Picture 3" descr="X:\Travail\PHOTO CALENDRIER\BOAD (28)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55731" y="8240"/>
            <a:ext cx="6988269" cy="3760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036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07165" y="3841848"/>
            <a:ext cx="6346085" cy="1805348"/>
          </a:xfrm>
          <a:noFill/>
        </p:spPr>
        <p:txBody>
          <a:bodyPr anchor="t" anchorCtr="0">
            <a:normAutofit/>
          </a:bodyPr>
          <a:lstStyle>
            <a:lvl1pPr algn="l">
              <a:defRPr sz="2800" b="1" cap="all" baseline="0">
                <a:solidFill>
                  <a:srgbClr val="811428"/>
                </a:solidFill>
              </a:defRPr>
            </a:lvl1pPr>
          </a:lstStyle>
          <a:p>
            <a:r>
              <a:rPr lang="fr-FR" dirty="0" smtClean="0"/>
              <a:t>Quelques indicateurs économiques clés </a:t>
            </a:r>
            <a:br>
              <a:rPr lang="fr-FR" dirty="0" smtClean="0"/>
            </a:br>
            <a:r>
              <a:rPr lang="fr-FR" dirty="0" smtClean="0"/>
              <a:t>de l’</a:t>
            </a:r>
            <a:r>
              <a:rPr lang="fr-FR" dirty="0" err="1" smtClean="0"/>
              <a:t>uemoa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bIns="0"/>
          <a:lstStyle/>
          <a:p>
            <a:fld id="{26240505-D9EC-7740-9D15-1D7281ABEB9E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lum bright="-2000"/>
          </a:blip>
          <a:stretch>
            <a:fillRect/>
          </a:stretch>
        </p:blipFill>
        <p:spPr>
          <a:xfrm>
            <a:off x="244130" y="783808"/>
            <a:ext cx="355600" cy="101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172404" y="160852"/>
            <a:ext cx="475830" cy="563709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 userDrawn="1"/>
        </p:nvSpPr>
        <p:spPr>
          <a:xfrm>
            <a:off x="785813" y="5332238"/>
            <a:ext cx="1370295" cy="1525762"/>
          </a:xfrm>
          <a:prstGeom prst="rect">
            <a:avLst/>
          </a:prstGeom>
          <a:solidFill>
            <a:schemeClr val="tx2"/>
          </a:solidFill>
        </p:spPr>
        <p:txBody>
          <a:bodyPr vert="horz" lIns="180000" tIns="108000" rIns="180000" bIns="9360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2"/>
                </a:solidFill>
                <a:latin typeface="Frutiger LT Std 65 Bold"/>
                <a:ea typeface="+mj-ea"/>
                <a:cs typeface="Frutiger LT Std 65 Bold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849550"/>
            <a:ext cx="2155731" cy="1388965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r">
              <a:buNone/>
              <a:defRPr sz="13000" b="0" i="0">
                <a:solidFill>
                  <a:schemeClr val="bg1"/>
                </a:solidFill>
                <a:latin typeface="Frutiger LT Std 75 Black"/>
                <a:cs typeface="Frutiger LT Std 75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 userDrawn="1"/>
        </p:nvSpPr>
        <p:spPr>
          <a:xfrm>
            <a:off x="785436" y="0"/>
            <a:ext cx="1370295" cy="3768553"/>
          </a:xfrm>
          <a:prstGeom prst="rect">
            <a:avLst/>
          </a:prstGeom>
          <a:solidFill>
            <a:schemeClr val="tx2"/>
          </a:solidFill>
        </p:spPr>
        <p:txBody>
          <a:bodyPr vert="horz" lIns="180000" tIns="108000" rIns="180000" bIns="9360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2"/>
                </a:solidFill>
                <a:latin typeface="Frutiger LT Std 65 Bold"/>
                <a:ea typeface="+mj-ea"/>
                <a:cs typeface="Frutiger LT Std 65 Bold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71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74639"/>
            <a:ext cx="818317" cy="449922"/>
          </a:xfrm>
          <a:prstGeom prst="rect">
            <a:avLst/>
          </a:prstGeom>
          <a:solidFill>
            <a:srgbClr val="8114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94652" y="274639"/>
            <a:ext cx="7791299" cy="449922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4652" y="1658938"/>
            <a:ext cx="7791299" cy="4467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85952" y="359436"/>
            <a:ext cx="435872" cy="365125"/>
          </a:xfrm>
        </p:spPr>
        <p:txBody>
          <a:bodyPr/>
          <a:lstStyle/>
          <a:p>
            <a:fld id="{26240505-D9EC-7740-9D15-1D7281ABEB9E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lum bright="-2000"/>
          </a:blip>
          <a:stretch>
            <a:fillRect/>
          </a:stretch>
        </p:blipFill>
        <p:spPr>
          <a:xfrm>
            <a:off x="381709" y="783808"/>
            <a:ext cx="355600" cy="101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753" y="160852"/>
            <a:ext cx="469900" cy="571500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794653" y="728047"/>
            <a:ext cx="7791298" cy="391142"/>
          </a:xfrm>
        </p:spPr>
        <p:txBody>
          <a:bodyPr>
            <a:normAutofit/>
          </a:bodyPr>
          <a:lstStyle>
            <a:lvl1pPr marL="0" indent="0" algn="r">
              <a:buNone/>
              <a:defRPr sz="1800" b="0" i="0">
                <a:solidFill>
                  <a:srgbClr val="800000"/>
                </a:solidFill>
                <a:latin typeface="Frutiger LT Std 65 Bold"/>
                <a:cs typeface="Frutiger LT Std 65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39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74639"/>
            <a:ext cx="818317" cy="449922"/>
          </a:xfrm>
          <a:prstGeom prst="rect">
            <a:avLst/>
          </a:prstGeom>
          <a:solidFill>
            <a:srgbClr val="8114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94653" y="274639"/>
            <a:ext cx="7791298" cy="449922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bIns="0"/>
          <a:lstStyle/>
          <a:p>
            <a:fld id="{26240505-D9EC-7740-9D15-1D7281ABEB9E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lum bright="-2000"/>
          </a:blip>
          <a:stretch>
            <a:fillRect/>
          </a:stretch>
        </p:blipFill>
        <p:spPr>
          <a:xfrm>
            <a:off x="381709" y="783808"/>
            <a:ext cx="355600" cy="1016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794653" y="728047"/>
            <a:ext cx="7791298" cy="391142"/>
          </a:xfrm>
        </p:spPr>
        <p:txBody>
          <a:bodyPr>
            <a:normAutofit/>
          </a:bodyPr>
          <a:lstStyle>
            <a:lvl1pPr marL="0" indent="0" algn="r">
              <a:buNone/>
              <a:defRPr sz="1800" b="0" i="0">
                <a:solidFill>
                  <a:srgbClr val="800000"/>
                </a:solidFill>
                <a:latin typeface="Frutiger LT Std 65 Bold"/>
                <a:cs typeface="Frutiger LT Std 65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753" y="160852"/>
            <a:ext cx="469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3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274639"/>
            <a:ext cx="8585952" cy="44992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28752" cy="4525963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 </a:t>
            </a:r>
            <a:r>
              <a:rPr lang="fr-FR" dirty="0" err="1" smtClean="0"/>
              <a:t>bo</a:t>
            </a:r>
            <a:r>
              <a:rPr lang="fr-FR" dirty="0" smtClean="0"/>
              <a:t> </a:t>
            </a:r>
            <a:r>
              <a:rPr lang="fr-FR" dirty="0" err="1" smtClean="0"/>
              <a:t>lbo</a:t>
            </a:r>
            <a:r>
              <a:rPr lang="fr-FR" dirty="0" smtClean="0"/>
              <a:t> </a:t>
            </a:r>
            <a:r>
              <a:rPr lang="fr-FR" dirty="0" err="1" smtClean="0"/>
              <a:t>blb</a:t>
            </a:r>
            <a:r>
              <a:rPr lang="fr-FR" dirty="0" smtClean="0"/>
              <a:t> </a:t>
            </a:r>
            <a:r>
              <a:rPr lang="fr-FR" dirty="0" err="1" smtClean="0"/>
              <a:t>oblboblboblb</a:t>
            </a:r>
            <a:r>
              <a:rPr lang="fr-FR" dirty="0" smtClean="0"/>
              <a:t> </a:t>
            </a:r>
            <a:r>
              <a:rPr lang="fr-FR" dirty="0" err="1" smtClean="0"/>
              <a:t>oblboblboblbob</a:t>
            </a:r>
            <a:endParaRPr lang="fr-FR" dirty="0" smtClean="0"/>
          </a:p>
          <a:p>
            <a:pPr lvl="2"/>
            <a:r>
              <a:rPr lang="fr-FR" dirty="0" smtClean="0"/>
              <a:t>Troisième niveau </a:t>
            </a:r>
            <a:r>
              <a:rPr lang="fr-FR" dirty="0" err="1" smtClean="0"/>
              <a:t>bo</a:t>
            </a:r>
            <a:r>
              <a:rPr lang="fr-FR" dirty="0" smtClean="0"/>
              <a:t> </a:t>
            </a:r>
            <a:r>
              <a:rPr lang="fr-FR" dirty="0" err="1" smtClean="0"/>
              <a:t>lbo</a:t>
            </a:r>
            <a:r>
              <a:rPr lang="fr-FR" dirty="0" smtClean="0"/>
              <a:t> </a:t>
            </a:r>
            <a:r>
              <a:rPr lang="fr-FR" dirty="0" err="1" smtClean="0"/>
              <a:t>bl</a:t>
            </a:r>
            <a:r>
              <a:rPr lang="fr-FR" dirty="0" smtClean="0"/>
              <a:t> </a:t>
            </a:r>
            <a:r>
              <a:rPr lang="fr-FR" dirty="0" err="1" smtClean="0"/>
              <a:t>blb</a:t>
            </a:r>
            <a:r>
              <a:rPr lang="fr-FR" dirty="0" smtClean="0"/>
              <a:t> </a:t>
            </a:r>
            <a:r>
              <a:rPr lang="fr-FR" dirty="0" err="1" smtClean="0"/>
              <a:t>oblbb</a:t>
            </a:r>
            <a:r>
              <a:rPr lang="fr-FR" dirty="0" smtClean="0"/>
              <a:t> </a:t>
            </a:r>
            <a:r>
              <a:rPr lang="fr-FR" dirty="0" err="1" smtClean="0"/>
              <a:t>oblboblb</a:t>
            </a:r>
            <a:r>
              <a:rPr lang="fr-FR" dirty="0" smtClean="0"/>
              <a:t> </a:t>
            </a:r>
            <a:r>
              <a:rPr lang="fr-FR" dirty="0" err="1" smtClean="0"/>
              <a:t>oblboblboblbboblb</a:t>
            </a:r>
            <a:endParaRPr lang="fr-FR" dirty="0" smtClean="0"/>
          </a:p>
          <a:p>
            <a:pPr lvl="3"/>
            <a:r>
              <a:rPr lang="fr-FR" dirty="0" smtClean="0"/>
              <a:t>Quatrième niveau </a:t>
            </a:r>
            <a:r>
              <a:rPr lang="fr-FR" dirty="0" err="1" smtClean="0"/>
              <a:t>bo</a:t>
            </a:r>
            <a:r>
              <a:rPr lang="fr-FR" dirty="0" smtClean="0"/>
              <a:t> </a:t>
            </a:r>
            <a:r>
              <a:rPr lang="fr-FR" dirty="0" err="1" smtClean="0"/>
              <a:t>lbob</a:t>
            </a:r>
            <a:r>
              <a:rPr lang="fr-FR" dirty="0" smtClean="0"/>
              <a:t> </a:t>
            </a:r>
            <a:r>
              <a:rPr lang="fr-FR" dirty="0" err="1" smtClean="0"/>
              <a:t>lbo</a:t>
            </a:r>
            <a:r>
              <a:rPr lang="fr-FR" dirty="0" smtClean="0"/>
              <a:t> </a:t>
            </a:r>
            <a:r>
              <a:rPr lang="fr-FR" dirty="0" err="1" smtClean="0"/>
              <a:t>blbo</a:t>
            </a:r>
            <a:r>
              <a:rPr lang="fr-FR" dirty="0" smtClean="0"/>
              <a:t> </a:t>
            </a:r>
            <a:r>
              <a:rPr lang="fr-FR" dirty="0" err="1" smtClean="0"/>
              <a:t>blbb</a:t>
            </a:r>
            <a:r>
              <a:rPr lang="fr-FR" dirty="0" smtClean="0"/>
              <a:t> </a:t>
            </a:r>
            <a:r>
              <a:rPr lang="fr-FR" dirty="0" err="1" smtClean="0"/>
              <a:t>olbob</a:t>
            </a:r>
            <a:r>
              <a:rPr lang="fr-FR" dirty="0" smtClean="0"/>
              <a:t> </a:t>
            </a:r>
            <a:r>
              <a:rPr lang="fr-FR" dirty="0" err="1" smtClean="0"/>
              <a:t>blbo</a:t>
            </a:r>
            <a:r>
              <a:rPr lang="fr-FR" dirty="0" smtClean="0"/>
              <a:t> </a:t>
            </a:r>
            <a:r>
              <a:rPr lang="fr-FR" dirty="0" err="1" smtClean="0"/>
              <a:t>blb</a:t>
            </a:r>
            <a:r>
              <a:rPr lang="fr-FR" dirty="0" smtClean="0"/>
              <a:t> </a:t>
            </a:r>
            <a:r>
              <a:rPr lang="fr-FR" dirty="0" err="1" smtClean="0"/>
              <a:t>obl</a:t>
            </a:r>
            <a:r>
              <a:rPr lang="fr-FR" dirty="0" smtClean="0"/>
              <a:t> </a:t>
            </a:r>
            <a:r>
              <a:rPr lang="fr-FR" dirty="0" err="1" smtClean="0"/>
              <a:t>boblboblbo</a:t>
            </a:r>
            <a:endParaRPr lang="fr-FR" dirty="0" smtClean="0"/>
          </a:p>
          <a:p>
            <a:pPr lvl="4"/>
            <a:r>
              <a:rPr lang="fr-FR" dirty="0" smtClean="0"/>
              <a:t>Cinquième niveau bol </a:t>
            </a:r>
            <a:r>
              <a:rPr lang="fr-FR" dirty="0" err="1" smtClean="0"/>
              <a:t>bo</a:t>
            </a:r>
            <a:r>
              <a:rPr lang="fr-FR" dirty="0" smtClean="0"/>
              <a:t> </a:t>
            </a:r>
            <a:r>
              <a:rPr lang="fr-FR" dirty="0" err="1" smtClean="0"/>
              <a:t>blbo</a:t>
            </a:r>
            <a:r>
              <a:rPr lang="fr-FR" dirty="0" smtClean="0"/>
              <a:t> </a:t>
            </a:r>
            <a:r>
              <a:rPr lang="fr-FR" dirty="0" err="1" smtClean="0"/>
              <a:t>lbob</a:t>
            </a:r>
            <a:r>
              <a:rPr lang="fr-FR" dirty="0" smtClean="0"/>
              <a:t> </a:t>
            </a:r>
            <a:r>
              <a:rPr lang="fr-FR" dirty="0" err="1" smtClean="0"/>
              <a:t>lbo</a:t>
            </a:r>
            <a:r>
              <a:rPr lang="fr-FR" dirty="0" smtClean="0"/>
              <a:t> </a:t>
            </a:r>
            <a:r>
              <a:rPr lang="fr-FR" dirty="0" err="1" smtClean="0"/>
              <a:t>blbo</a:t>
            </a:r>
            <a:r>
              <a:rPr lang="fr-FR" dirty="0" smtClean="0"/>
              <a:t> </a:t>
            </a:r>
            <a:r>
              <a:rPr lang="fr-FR" dirty="0" err="1" smtClean="0"/>
              <a:t>blb</a:t>
            </a:r>
            <a:r>
              <a:rPr lang="fr-FR" dirty="0" smtClean="0"/>
              <a:t> </a:t>
            </a:r>
            <a:r>
              <a:rPr lang="fr-FR" dirty="0" err="1" smtClean="0"/>
              <a:t>oblbo</a:t>
            </a:r>
            <a:r>
              <a:rPr lang="fr-FR" dirty="0" smtClean="0"/>
              <a:t> </a:t>
            </a:r>
            <a:r>
              <a:rPr lang="fr-FR" dirty="0" err="1" smtClean="0"/>
              <a:t>blb</a:t>
            </a:r>
            <a:r>
              <a:rPr lang="fr-FR" dirty="0" smtClean="0"/>
              <a:t> </a:t>
            </a:r>
            <a:r>
              <a:rPr lang="fr-FR" dirty="0" err="1" smtClean="0"/>
              <a:t>oblb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14208" y="359436"/>
            <a:ext cx="507616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800" b="0" i="0">
                <a:solidFill>
                  <a:schemeClr val="tx2"/>
                </a:solidFill>
                <a:latin typeface="Frutiger LT Std 57 Cn"/>
                <a:cs typeface="Frutiger LT Std 57 Cn"/>
              </a:defRPr>
            </a:lvl1pPr>
          </a:lstStyle>
          <a:p>
            <a:fld id="{26240505-D9EC-7740-9D15-1D7281ABEB9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923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chemeClr val="bg2"/>
          </a:solidFill>
          <a:latin typeface="Frutiger LT Std 55 Roman"/>
          <a:ea typeface="+mj-ea"/>
          <a:cs typeface="Frutiger LT Std 55 Roman"/>
        </a:defRPr>
      </a:lvl1pPr>
    </p:titleStyle>
    <p:bodyStyle>
      <a:lvl1pPr marL="457200" indent="-457200" algn="l" defTabSz="457200" rtl="0" eaLnBrk="1" latinLnBrk="0" hangingPunct="1">
        <a:lnSpc>
          <a:spcPct val="90000"/>
        </a:lnSpc>
        <a:spcBef>
          <a:spcPct val="20000"/>
        </a:spcBef>
        <a:spcAft>
          <a:spcPts val="1000"/>
        </a:spcAft>
        <a:buClr>
          <a:schemeClr val="tx2"/>
        </a:buClr>
        <a:buFont typeface="Wingdings" charset="2"/>
        <a:buChar char="§"/>
        <a:defRPr sz="2800" b="0" i="0" kern="1200">
          <a:solidFill>
            <a:schemeClr val="tx1">
              <a:lumMod val="50000"/>
              <a:lumOff val="50000"/>
            </a:schemeClr>
          </a:solidFill>
          <a:latin typeface="Frutiger LT Std 55 Roman"/>
          <a:ea typeface="+mn-ea"/>
          <a:cs typeface="Frutiger LT Std 55 Roman"/>
        </a:defRPr>
      </a:lvl1pPr>
      <a:lvl2pPr marL="800100" indent="-342900" algn="l" defTabSz="457200" rtl="0" eaLnBrk="1" latinLnBrk="0" hangingPunct="1">
        <a:lnSpc>
          <a:spcPct val="90000"/>
        </a:lnSpc>
        <a:spcBef>
          <a:spcPct val="20000"/>
        </a:spcBef>
        <a:spcAft>
          <a:spcPts val="1000"/>
        </a:spcAft>
        <a:buClr>
          <a:schemeClr val="tx2"/>
        </a:buClr>
        <a:buFont typeface="Wingdings" charset="2"/>
        <a:buChar char="§"/>
        <a:defRPr sz="2400" b="0" i="0" kern="1200">
          <a:solidFill>
            <a:schemeClr val="tx1">
              <a:lumMod val="50000"/>
              <a:lumOff val="50000"/>
            </a:schemeClr>
          </a:solidFill>
          <a:latin typeface="Frutiger LT Std 55 Roman"/>
          <a:ea typeface="+mn-ea"/>
          <a:cs typeface="Frutiger LT Std 55 Roman"/>
        </a:defRPr>
      </a:lvl2pPr>
      <a:lvl3pPr marL="1257300" indent="-342900" algn="l" defTabSz="457200" rtl="0" eaLnBrk="1" latinLnBrk="0" hangingPunct="1">
        <a:lnSpc>
          <a:spcPct val="90000"/>
        </a:lnSpc>
        <a:spcBef>
          <a:spcPct val="20000"/>
        </a:spcBef>
        <a:spcAft>
          <a:spcPts val="1000"/>
        </a:spcAft>
        <a:buClr>
          <a:schemeClr val="tx2"/>
        </a:buClr>
        <a:buFont typeface="Wingdings" charset="2"/>
        <a:buChar char="§"/>
        <a:defRPr sz="2000" b="0" i="0" kern="1200">
          <a:solidFill>
            <a:schemeClr val="tx1">
              <a:lumMod val="50000"/>
              <a:lumOff val="50000"/>
            </a:schemeClr>
          </a:solidFill>
          <a:latin typeface="Frutiger LT Std 55 Roman"/>
          <a:ea typeface="+mn-ea"/>
          <a:cs typeface="Frutiger LT Std 55 Roman"/>
        </a:defRPr>
      </a:lvl3pPr>
      <a:lvl4pPr marL="1657350" indent="-285750" algn="l" defTabSz="457200" rtl="0" eaLnBrk="1" latinLnBrk="0" hangingPunct="1">
        <a:lnSpc>
          <a:spcPct val="90000"/>
        </a:lnSpc>
        <a:spcBef>
          <a:spcPct val="20000"/>
        </a:spcBef>
        <a:spcAft>
          <a:spcPts val="1000"/>
        </a:spcAft>
        <a:buClr>
          <a:schemeClr val="tx2"/>
        </a:buClr>
        <a:buFont typeface="Wingdings" charset="2"/>
        <a:buChar char="§"/>
        <a:defRPr sz="1800" b="0" i="0" kern="1200">
          <a:solidFill>
            <a:schemeClr val="tx1">
              <a:lumMod val="50000"/>
              <a:lumOff val="50000"/>
            </a:schemeClr>
          </a:solidFill>
          <a:latin typeface="Frutiger LT Std 55 Roman"/>
          <a:ea typeface="+mn-ea"/>
          <a:cs typeface="Frutiger LT Std 55 Roman"/>
        </a:defRPr>
      </a:lvl4pPr>
      <a:lvl5pPr marL="2114550" indent="-285750" algn="l" defTabSz="457200" rtl="0" eaLnBrk="1" latinLnBrk="0" hangingPunct="1">
        <a:lnSpc>
          <a:spcPct val="90000"/>
        </a:lnSpc>
        <a:spcBef>
          <a:spcPct val="20000"/>
        </a:spcBef>
        <a:spcAft>
          <a:spcPts val="1000"/>
        </a:spcAft>
        <a:buClr>
          <a:schemeClr val="tx2"/>
        </a:buClr>
        <a:buFont typeface="Wingdings" charset="2"/>
        <a:buChar char="§"/>
        <a:defRPr sz="1600" b="0" i="0" kern="1200">
          <a:solidFill>
            <a:schemeClr val="tx1">
              <a:lumMod val="50000"/>
              <a:lumOff val="50000"/>
            </a:schemeClr>
          </a:solidFill>
          <a:latin typeface="Frutiger LT Std 55 Roman"/>
          <a:ea typeface="+mn-ea"/>
          <a:cs typeface="Frutiger LT Std 55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8123" y="1711124"/>
            <a:ext cx="6346085" cy="1805348"/>
          </a:xfrm>
        </p:spPr>
        <p:txBody>
          <a:bodyPr>
            <a:normAutofit/>
          </a:bodyPr>
          <a:lstStyle/>
          <a:p>
            <a:pPr algn="just"/>
            <a:r>
              <a:rPr lang="fr-FR" sz="1800" u="sng" dirty="0" smtClean="0"/>
              <a:t>ROLE DES INSTITUTIONS REGIONALES DANS LES STRATEGIES GOUVERNEMENTALES POUR LE DEVELOPPEMENT DE L’ASSURANCE AGRICOLE</a:t>
            </a:r>
            <a:br>
              <a:rPr lang="fr-FR" sz="1800" u="sng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>
                <a:solidFill>
                  <a:srgbClr val="0070C0"/>
                </a:solidFill>
              </a:rPr>
              <a:t>Lien entre les financements et l’assurance  agricole</a:t>
            </a:r>
            <a:endParaRPr lang="fr-FR" sz="1800" dirty="0">
              <a:solidFill>
                <a:srgbClr val="0070C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0505-D9EC-7740-9D15-1D7281ABEB9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49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0505-D9EC-7740-9D15-1D7281ABEB9E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659491" y="3985144"/>
            <a:ext cx="671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MERCI POUR VOTRE AIMABLE  ATTENTION</a:t>
            </a:r>
            <a:endParaRPr lang="fr-FR" sz="24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7518" y="1658938"/>
            <a:ext cx="8146472" cy="309119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Tx/>
              <a:buFont typeface="+mj-lt"/>
              <a:buAutoNum type="arabicPeriod"/>
            </a:pPr>
            <a:r>
              <a:rPr lang="fr-FR" sz="2000" dirty="0" smtClean="0">
                <a:solidFill>
                  <a:schemeClr val="tx1"/>
                </a:solidFill>
              </a:rPr>
              <a:t>Aperçu sur la Banque Ouest Africaine de Développement (BOAD)</a:t>
            </a:r>
          </a:p>
          <a:p>
            <a:pPr>
              <a:spcAft>
                <a:spcPts val="1800"/>
              </a:spcAft>
              <a:buClrTx/>
              <a:buFont typeface="+mj-lt"/>
              <a:buAutoNum type="arabicPeriod"/>
            </a:pPr>
            <a:r>
              <a:rPr lang="fr-FR" sz="2000" dirty="0">
                <a:solidFill>
                  <a:schemeClr val="tx1"/>
                </a:solidFill>
              </a:rPr>
              <a:t>Pourquoi la BOAD s’est investie dans l’assurance agricole?</a:t>
            </a:r>
          </a:p>
          <a:p>
            <a:pPr>
              <a:spcAft>
                <a:spcPts val="1800"/>
              </a:spcAft>
              <a:buClrTx/>
              <a:buFont typeface="+mj-lt"/>
              <a:buAutoNum type="arabicPeriod"/>
            </a:pPr>
            <a:r>
              <a:rPr lang="fr-FR" sz="2000" dirty="0">
                <a:solidFill>
                  <a:schemeClr val="tx1"/>
                </a:solidFill>
              </a:rPr>
              <a:t>Contraintes et liées à l’assurance agricole et pistes de solution</a:t>
            </a:r>
          </a:p>
          <a:p>
            <a:pPr>
              <a:spcAft>
                <a:spcPts val="1800"/>
              </a:spcAft>
              <a:buClrTx/>
              <a:buFont typeface="+mj-lt"/>
              <a:buAutoNum type="arabicPeriod"/>
            </a:pPr>
            <a:r>
              <a:rPr lang="fr-FR" sz="2000" dirty="0">
                <a:solidFill>
                  <a:schemeClr val="tx1"/>
                </a:solidFill>
              </a:rPr>
              <a:t>Apport des institutions régionales de financement  pour le développement de l’assurance agricole</a:t>
            </a:r>
          </a:p>
          <a:p>
            <a:pPr>
              <a:spcAft>
                <a:spcPts val="1800"/>
              </a:spcAft>
              <a:buClrTx/>
              <a:buFont typeface="+mj-lt"/>
              <a:buAutoNum type="arabicPeriod"/>
            </a:pPr>
            <a:r>
              <a:rPr lang="fr-FR" sz="2000" dirty="0">
                <a:solidFill>
                  <a:schemeClr val="tx1"/>
                </a:solidFill>
              </a:rPr>
              <a:t>Programme d’assurance récolte de la BOAD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0505-D9EC-7740-9D15-1D7281ABEB9E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3" y="160852"/>
            <a:ext cx="469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b="1" dirty="0" smtClean="0"/>
              <a:t>1.</a:t>
            </a:r>
            <a:r>
              <a:rPr lang="fr-FR" sz="2800" dirty="0" smtClean="0"/>
              <a:t>           PRÉSENTATION DE LA BOAD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0892" y="1028201"/>
            <a:ext cx="8362996" cy="5312214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fr-FR" b="1" dirty="0" smtClean="0">
                <a:solidFill>
                  <a:srgbClr val="C00000"/>
                </a:solidFill>
                <a:latin typeface="Frutiger 55" panose="020B0500000000000000" pitchFamily="34" charset="0"/>
              </a:rPr>
              <a:t>BOAD</a:t>
            </a:r>
            <a:r>
              <a:rPr lang="fr-FR" dirty="0" smtClean="0">
                <a:solidFill>
                  <a:schemeClr val="tx1"/>
                </a:solidFill>
                <a:latin typeface="Frutiger 55" panose="020B0500000000000000" pitchFamily="34" charset="0"/>
              </a:rPr>
              <a:t>: Banque Ouest Africaine de Développement créée en1973. </a:t>
            </a:r>
          </a:p>
          <a:p>
            <a:pPr>
              <a:spcAft>
                <a:spcPts val="1800"/>
              </a:spcAft>
            </a:pPr>
            <a:r>
              <a:rPr lang="fr-FR" dirty="0" smtClean="0">
                <a:solidFill>
                  <a:schemeClr val="tx1"/>
                </a:solidFill>
                <a:latin typeface="Frutiger 55" panose="020B0500000000000000" pitchFamily="34" charset="0"/>
              </a:rPr>
              <a:t>Promouvoir le </a:t>
            </a:r>
            <a:r>
              <a:rPr lang="fr-FR" dirty="0" smtClean="0">
                <a:solidFill>
                  <a:schemeClr val="tx1"/>
                </a:solidFill>
                <a:latin typeface="Frutiger 55" panose="020B0500000000000000" pitchFamily="34" charset="0"/>
                <a:cs typeface="Frutiger LT Std 65 Bold"/>
              </a:rPr>
              <a:t>développement équilibré </a:t>
            </a:r>
            <a:r>
              <a:rPr lang="fr-FR" dirty="0" smtClean="0">
                <a:solidFill>
                  <a:schemeClr val="tx1"/>
                </a:solidFill>
                <a:latin typeface="Frutiger 55" panose="020B0500000000000000" pitchFamily="34" charset="0"/>
              </a:rPr>
              <a:t>des pays de l’Union Economique et Monétaire Ouest Africain (UEMOA) et réaliser l’</a:t>
            </a:r>
            <a:r>
              <a:rPr lang="fr-FR" dirty="0" smtClean="0">
                <a:solidFill>
                  <a:schemeClr val="tx1"/>
                </a:solidFill>
                <a:latin typeface="Frutiger 55" panose="020B0500000000000000" pitchFamily="34" charset="0"/>
                <a:cs typeface="Frutiger LT Std 65 Bold"/>
              </a:rPr>
              <a:t>intégration économique</a:t>
            </a:r>
            <a:r>
              <a:rPr lang="fr-FR" dirty="0" smtClean="0">
                <a:solidFill>
                  <a:schemeClr val="tx1"/>
                </a:solidFill>
                <a:latin typeface="Frutiger 55" panose="020B0500000000000000" pitchFamily="34" charset="0"/>
              </a:rPr>
              <a:t> de l’Afrique de l’Ouest.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schemeClr val="tx1"/>
                </a:solidFill>
                <a:latin typeface="Frutiger 55" panose="020B0500000000000000" pitchFamily="34" charset="0"/>
              </a:rPr>
              <a:t>Activité principale de la BOAD: Financement  sous forme de prêt du  secteur public et privé</a:t>
            </a:r>
          </a:p>
          <a:p>
            <a:pPr marL="0" indent="0">
              <a:spcAft>
                <a:spcPts val="1800"/>
              </a:spcAft>
              <a:buNone/>
            </a:pPr>
            <a:endParaRPr lang="fr-FR" dirty="0">
              <a:solidFill>
                <a:schemeClr val="tx1"/>
              </a:solidFill>
              <a:latin typeface="Frutiger 55" panose="020B0500000000000000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fr-FR" dirty="0" smtClean="0">
              <a:solidFill>
                <a:schemeClr val="tx1"/>
              </a:solidFill>
              <a:latin typeface="Frutiger 55" panose="020B0500000000000000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0505-D9EC-7740-9D15-1D7281ABEB9E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757" y="4271749"/>
            <a:ext cx="2498194" cy="1897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1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4651" y="278125"/>
            <a:ext cx="7791299" cy="581684"/>
          </a:xfrm>
        </p:spPr>
        <p:txBody>
          <a:bodyPr>
            <a:noAutofit/>
          </a:bodyPr>
          <a:lstStyle/>
          <a:p>
            <a:r>
              <a:rPr lang="fr-FR" sz="2400" dirty="0" smtClean="0"/>
              <a:t>POURQUOI L’ASSURANCE AGRICOLE A LA BOAD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6728" y="1658938"/>
            <a:ext cx="8393373" cy="446722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L’agriculture est l’activité principale de la région : plus de 80% des actifs et contribution au PIB à plus de 40%. 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Activité soumise au aléas climatiques:  sécheresse, inondation</a:t>
            </a: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Crise alimentaire de 2008 et 2012 suite aux aléas climatiques : la BOAD a été fortement sollicitée par les Etats.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Programme d’urgence : 20,3 millions d’euros;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Programme spécial de sécurité alimentaire: 200 millions d’euros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fr-CA" b="1" dirty="0">
                <a:solidFill>
                  <a:srgbClr val="00B050"/>
                </a:solidFill>
              </a:rPr>
              <a:t>Étude de faisabilité pour la mise en œuvre d’un programme d’assurance récolte dans les pays de l’UEMOA</a:t>
            </a:r>
            <a:endParaRPr lang="fr-FR" b="1" dirty="0">
              <a:solidFill>
                <a:srgbClr val="00B050"/>
              </a:solidFill>
            </a:endParaRPr>
          </a:p>
          <a:p>
            <a:endParaRPr lang="fr-FR" dirty="0" smtClean="0">
              <a:solidFill>
                <a:srgbClr val="00B0F0"/>
              </a:solidFill>
            </a:endParaRPr>
          </a:p>
          <a:p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0505-D9EC-7740-9D15-1D7281ABEB9E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16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4652" y="274639"/>
            <a:ext cx="7791299" cy="449922"/>
          </a:xfrm>
        </p:spPr>
        <p:txBody>
          <a:bodyPr>
            <a:noAutofit/>
          </a:bodyPr>
          <a:lstStyle/>
          <a:p>
            <a:r>
              <a:rPr lang="fr-FR" sz="2400" dirty="0" smtClean="0"/>
              <a:t>3. CONTRAINTES LIEES A L’ASSURANCE AGRICOLE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4652" y="1044787"/>
            <a:ext cx="7791299" cy="5628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Ces contraintes ont été relevées par l’étude de faisabilité: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Agriculture dominée par des petits exploitants agricoles qui ont accès difficile au crédit;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les agriculteurs n’ont pas la culture de l’assurance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Faible organisation du monde rural (insuffisance d’agrégateurs);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Disponibilité de données agro climatiques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L’assurance agricole classique coûte chère (commercialisation, distribution, évaluation des sinistres);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Faible capacité des acteurs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0000"/>
                </a:solidFill>
              </a:rPr>
              <a:t>Nécessité de créer une synergie d’action entre l’Etat , les Institutions de financement, les assureurs et les  producteurs.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0505-D9EC-7740-9D15-1D7281ABEB9E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46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4652" y="274638"/>
            <a:ext cx="7791299" cy="626113"/>
          </a:xfrm>
        </p:spPr>
        <p:txBody>
          <a:bodyPr>
            <a:noAutofit/>
          </a:bodyPr>
          <a:lstStyle/>
          <a:p>
            <a:pPr algn="ctr"/>
            <a:r>
              <a:rPr lang="fr-FR" dirty="0" smtClean="0"/>
              <a:t>INSTITUTIONS REGIONALES DE FINANCEMENT </a:t>
            </a:r>
            <a:br>
              <a:rPr lang="fr-FR" dirty="0" smtClean="0"/>
            </a:br>
            <a:r>
              <a:rPr lang="fr-FR" dirty="0" smtClean="0"/>
              <a:t>ET ASSURANCE AGRICOLE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4652" y="1064526"/>
            <a:ext cx="7791299" cy="4188962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Comment les institutions régionales telles que la BOAD peuvent-elles accompagner les gouvernements?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Information et sensibilisation des Etats et des autres acteurs;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Inciter les Etats à développer des politiques de protection sociales pour le monde rural, notamment l’assurance agricole;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Appuyer les Etats pour la mobilisation des financements nécessaires;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Développer une synergie d’action avec les autres Institutions Multilatérales ( Banque Mondiale, BAD, FIDA)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Promouvoir la finance inclusive au niveau des différents Etats;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0505-D9EC-7740-9D15-1D7281ABEB9E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00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PROJETS D’ASSURANCE AGRICOLE FINANCES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672" y="854015"/>
            <a:ext cx="8108279" cy="5587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Ce programme constitue les principales actions/recommandations de l’étude de faisabilité pour la mise en mise en place d’une assurance agricole dans la zone UEMOA.  </a:t>
            </a: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Les Projets financés au nombre de six (06) sont en phase de démarrage.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0505-D9EC-7740-9D15-1D7281ABEB9E}" type="slidenum">
              <a:rPr lang="fr-FR" sz="1200" smtClean="0">
                <a:solidFill>
                  <a:srgbClr val="811428"/>
                </a:solidFill>
              </a:rPr>
              <a:pPr/>
              <a:t>7</a:t>
            </a:fld>
            <a:endParaRPr lang="fr-FR" sz="1200" dirty="0">
              <a:solidFill>
                <a:srgbClr val="811428"/>
              </a:solidFill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020294401"/>
              </p:ext>
            </p:extLst>
          </p:nvPr>
        </p:nvGraphicFramePr>
        <p:xfrm>
          <a:off x="477672" y="2775828"/>
          <a:ext cx="8108280" cy="32918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891483"/>
                <a:gridCol w="932397"/>
                <a:gridCol w="12844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 du projet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Pays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Montant</a:t>
                      </a:r>
                    </a:p>
                    <a:p>
                      <a:r>
                        <a:rPr lang="fr-FR" dirty="0" smtClean="0"/>
                        <a:t>Millions Euros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d’un produit d’assurance </a:t>
                      </a:r>
                      <a:r>
                        <a:rPr lang="fr-FR" sz="1800" b="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récolte indicielle </a:t>
                      </a:r>
                      <a:r>
                        <a:rPr lang="fr-FR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cultures de coton et de </a:t>
                      </a: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riz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285750" lvl="0" indent="-285750" algn="just" defTabSz="457200" rtl="0" eaLnBrk="1" latinLnBrk="0" hangingPunct="1">
                        <a:buFontTx/>
                        <a:buChar char="-"/>
                      </a:pPr>
                      <a:r>
                        <a:rPr lang="x-non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Renforcement des capacités de l’AMAB</a:t>
                      </a:r>
                      <a:endParaRPr lang="fr-FR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 defTabSz="457200" rtl="0" eaLnBrk="1" latinLnBrk="0" hangingPunct="1">
                        <a:buFontTx/>
                        <a:buChar char="-"/>
                      </a:pPr>
                      <a:r>
                        <a:rPr lang="x-non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Appuis institutionnels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sensibilisation des producteurs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Bénin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d’un produit d’assurance </a:t>
                      </a:r>
                      <a:r>
                        <a:rPr lang="fr-FR" sz="1800" b="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récolte indicielle 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cultures coton et </a:t>
                      </a: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maïs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x-non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Renforcement des capacités de l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CNAAS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Appuis institutionnels et sensibilisation des producteurs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Sénégal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1,7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2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PROJETS D’ASSURANCE AGRICOLE FINANCES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574156"/>
              </p:ext>
            </p:extLst>
          </p:nvPr>
        </p:nvGraphicFramePr>
        <p:xfrm>
          <a:off x="491319" y="1253496"/>
          <a:ext cx="8297839" cy="53949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977720"/>
                <a:gridCol w="996377"/>
                <a:gridCol w="132374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 du projet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Pays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Montant</a:t>
                      </a:r>
                    </a:p>
                    <a:p>
                      <a:r>
                        <a:rPr lang="fr-FR" dirty="0" smtClean="0"/>
                        <a:t>Millions Euros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Création d’une banque de données agricoles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Appui à la constitution du dossier d’agrément de la SAABF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Appui au Secrétariat Technique pour la coordination du projet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Renforcement des capacités des partenaires institutionnels</a:t>
                      </a:r>
                      <a:endParaRPr lang="fr-F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Burkina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0,4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Consolidation d’une base de données fiable pour les filières agricoles organisées;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Renforcement du réseau de stations météorologiques;</a:t>
                      </a:r>
                      <a:endParaRPr lang="fr-F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Côte</a:t>
                      </a:r>
                      <a:r>
                        <a:rPr lang="fr-FR" baseline="0" dirty="0" smtClean="0"/>
                        <a:t> d’Ivoire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x-non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Formations à destination des principaux acteurs </a:t>
                      </a:r>
                      <a:endParaRPr lang="fr-FR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 d’ateliers de travail entre les différentes parties des filières les plus organisées et le secteur des assurances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Mali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Acquisition</a:t>
                      </a: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station météorologiques automatiques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Renforcement des capacités  des acteurs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à jour de la base de donnée</a:t>
                      </a: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agricole</a:t>
                      </a:r>
                      <a:endParaRPr lang="fr-FR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Togo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72303" y="359436"/>
            <a:ext cx="601155" cy="365125"/>
          </a:xfrm>
        </p:spPr>
        <p:txBody>
          <a:bodyPr/>
          <a:lstStyle/>
          <a:p>
            <a:fld id="{26240505-D9EC-7740-9D15-1D7281ABEB9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4652" y="1173192"/>
            <a:ext cx="7791299" cy="4952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Schéma générique de mise en œuvre des projets d’assurance récolte de la BOAD: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0505-D9EC-7740-9D15-1D7281ABEB9E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35" y="2532632"/>
            <a:ext cx="6119495" cy="339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8140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OAD 2">
      <a:dk1>
        <a:sysClr val="windowText" lastClr="000000"/>
      </a:dk1>
      <a:lt1>
        <a:srgbClr val="F3EDC7"/>
      </a:lt1>
      <a:dk2>
        <a:srgbClr val="811428"/>
      </a:dk2>
      <a:lt2>
        <a:srgbClr val="F3EDC7"/>
      </a:lt2>
      <a:accent1>
        <a:srgbClr val="00A4C0"/>
      </a:accent1>
      <a:accent2>
        <a:srgbClr val="007FA4"/>
      </a:accent2>
      <a:accent3>
        <a:srgbClr val="71A645"/>
      </a:accent3>
      <a:accent4>
        <a:srgbClr val="E57E23"/>
      </a:accent4>
      <a:accent5>
        <a:srgbClr val="BEBB76"/>
      </a:accent5>
      <a:accent6>
        <a:srgbClr val="598198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6802</TotalTime>
  <Words>634</Words>
  <Application>Microsoft Office PowerPoint</Application>
  <PresentationFormat>On-screen Show (4:3)</PresentationFormat>
  <Paragraphs>98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Bradley Hand ITC</vt:lpstr>
      <vt:lpstr>Calibri</vt:lpstr>
      <vt:lpstr>Frutiger 55</vt:lpstr>
      <vt:lpstr>Frutiger LT Std 45 Light</vt:lpstr>
      <vt:lpstr>Frutiger LT Std 55 Roman</vt:lpstr>
      <vt:lpstr>Frutiger LT Std 57 Cn</vt:lpstr>
      <vt:lpstr>Frutiger LT Std 65 Bold</vt:lpstr>
      <vt:lpstr>Frutiger LT Std 75 Black</vt:lpstr>
      <vt:lpstr>Wingdings</vt:lpstr>
      <vt:lpstr>Thème Office</vt:lpstr>
      <vt:lpstr>ROLE DES INSTITUTIONS REGIONALES DANS LES STRATEGIES GOUVERNEMENTALES POUR LE DEVELOPPEMENT DE L’ASSURANCE AGRICOLE  Lien entre les financements et l’assurance  agricole</vt:lpstr>
      <vt:lpstr>SOMMAIRE</vt:lpstr>
      <vt:lpstr>   1.           PRÉSENTATION DE LA BOAD</vt:lpstr>
      <vt:lpstr>POURQUOI L’ASSURANCE AGRICOLE A LA BOAD </vt:lpstr>
      <vt:lpstr>3. CONTRAINTES LIEES A L’ASSURANCE AGRICOLE</vt:lpstr>
      <vt:lpstr>INSTITUTIONS REGIONALES DE FINANCEMENT  ET ASSURANCE AGRICOLE </vt:lpstr>
      <vt:lpstr>PROJETS D’ASSURANCE AGRICOLE FINANCES </vt:lpstr>
      <vt:lpstr>PROJETS D’ASSURANCE AGRICOLE FINANCES</vt:lpstr>
      <vt:lpstr>PowerPoint Presentation</vt:lpstr>
      <vt:lpstr>PowerPoint Presentation</vt:lpstr>
    </vt:vector>
  </TitlesOfParts>
  <Company>Graphix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Zigor</dc:creator>
  <cp:lastModifiedBy>Selin Konrat</cp:lastModifiedBy>
  <cp:revision>600</cp:revision>
  <dcterms:created xsi:type="dcterms:W3CDTF">2013-03-12T09:40:59Z</dcterms:created>
  <dcterms:modified xsi:type="dcterms:W3CDTF">2015-09-13T14:06:31Z</dcterms:modified>
</cp:coreProperties>
</file>